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859" r:id="rId3"/>
    <p:sldId id="860" r:id="rId4"/>
    <p:sldId id="861" r:id="rId5"/>
    <p:sldId id="862" r:id="rId6"/>
    <p:sldId id="863" r:id="rId7"/>
    <p:sldId id="864" r:id="rId8"/>
    <p:sldId id="865" r:id="rId9"/>
    <p:sldId id="866" r:id="rId10"/>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901" autoAdjust="0"/>
    <p:restoredTop sz="94606" autoAdjust="0"/>
  </p:normalViewPr>
  <p:slideViewPr>
    <p:cSldViewPr showGuides="1">
      <p:cViewPr varScale="1">
        <p:scale>
          <a:sx n="82" d="100"/>
          <a:sy n="82" d="100"/>
        </p:scale>
        <p:origin x="696"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4" Type="http://schemas.openxmlformats.org/officeDocument/2006/relationships/tableStyles" Target="tableStyles.xml"/><Relationship Id="rId13" Type="http://schemas.openxmlformats.org/officeDocument/2006/relationships/viewProps" Target="viewProps.xml"/><Relationship Id="rId12" Type="http://schemas.openxmlformats.org/officeDocument/2006/relationships/presProps" Target="presProps.xml"/><Relationship Id="rId11" Type="http://schemas.openxmlformats.org/officeDocument/2006/relationships/notesMaster" Target="notesMasters/notesMaster1.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第四部分  真题测评篇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真题</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latin typeface="+mj-lt"/>
                <a:ea typeface="微软雅黑" panose="020B0503020204020204" pitchFamily="34" charset="-122"/>
                <a:cs typeface="微软雅黑" panose="020B0503020204020204" pitchFamily="34" charset="-122"/>
              </a:rPr>
              <a:t>3</a:t>
            </a:r>
            <a:endParaRPr lang="zh-CN" altLang="en-US" sz="4800" b="0" dirty="0">
              <a:solidFill>
                <a:srgbClr val="000000"/>
              </a:solidFill>
              <a:latin typeface="+mj-lt"/>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817471"/>
            <a:ext cx="11485848" cy="1754326"/>
          </a:xfrm>
        </p:spPr>
        <p:txBody>
          <a:bodyPr/>
          <a:lstStyle/>
          <a:p>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主要讨论了人们在生活和工作中经历重大变化时的情感反应</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尤其是悲伤循环的各个阶段</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并提供了如何应对愤怒、培养感恩心态以及转变思维方式的建议。</a:t>
            </a:r>
            <a:endParaRPr lang="zh-CN" altLang="en-US" dirty="0"/>
          </a:p>
        </p:txBody>
      </p:sp>
      <p:pic>
        <p:nvPicPr>
          <p:cNvPr id="3" name="语篇导航-DA.eps" descr="id:2147486385;FounderCES"/>
          <p:cNvPicPr/>
          <p:nvPr/>
        </p:nvPicPr>
        <p:blipFill>
          <a:blip r:embed="rId1"/>
          <a:stretch>
            <a:fillRect/>
          </a:stretch>
        </p:blipFill>
        <p:spPr>
          <a:xfrm>
            <a:off x="577736" y="2888877"/>
            <a:ext cx="1917070" cy="468115"/>
          </a:xfrm>
          <a:prstGeom prst="rect">
            <a:avLst/>
          </a:prstGeom>
        </p:spPr>
      </p:pic>
      <p:pic>
        <p:nvPicPr>
          <p:cNvPr id="4" name="图片 3"/>
          <p:cNvPicPr>
            <a:picLocks noChangeAspect="1"/>
          </p:cNvPicPr>
          <p:nvPr/>
        </p:nvPicPr>
        <p:blipFill>
          <a:blip r:embed="rId2"/>
          <a:stretch>
            <a:fillRect/>
          </a:stretch>
        </p:blipFill>
        <p:spPr>
          <a:xfrm>
            <a:off x="730082" y="1268760"/>
            <a:ext cx="10730248" cy="1380096"/>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80949"/>
            <a:ext cx="11485848" cy="4523105"/>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you ever met large changes in life and work? How do you feel?</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fact, we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all have to go through the grief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cycle, which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has the following periods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first period: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can’t be happening.”</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Anger: “Why me?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It’s not fair.”</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Depression: “I’m so sad. Why do I have to do all of these?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Acceptance: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going to be OK.”</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 honestly not sure how scientific this model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but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certainly believe that you will work better after going through these major changes.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52957"/>
            <a:ext cx="11485848" cy="4523105"/>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Find out what your anger does for you—good or bad</a:t>
            </a:r>
            <a:r>
              <a:rPr lang="en-US"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Think back to the situation where you have been angry at work and ask yourself how it influences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including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 relationship with co-</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workers, 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quality of your work and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health,how</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feel outside of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work,your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relationship with friends and family.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Find out what makes you angrier and less angry. Which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thoughts, situations, people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or conversations make you less angry? I’m sure you are not angry all the time. What makes you calm and stops you from feeling angry?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Find out and then start doing less of what makes you angry and more of the things that cool you down.</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08720"/>
            <a:ext cx="11485848" cy="5077460"/>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Focus on gratitude. What are you grateful for? As I mentioned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above,anger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part of the grief cycle which is connected with what you lose. Gratitude is the opposite of loss because it comes from the good things you have in your life. Every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evening,sit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down with a piece of paper and make two gratitude lists: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three things I was grateful for at work today;  three things I was thankful for in life today.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Change your focus from “What was done to me” to “What I can do”. This is the basic piece of all self-help advice. Life is 10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about what happens to you and 90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about how you deal with it. You must take responsibility for your own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situation, rather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than be a victim of it. That kind of advice can get pretty boring. But that doesn’t make it less true.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p:nvPr/>
        </p:nvSpPr>
        <p:spPr bwMode="auto">
          <a:xfrm>
            <a:off x="360854" y="368897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a:solidFill>
                  <a:srgbClr val="FF0000"/>
                </a:solidFill>
                <a:latin typeface="Times New Roman" panose="02020603050405020304" pitchFamily="18" charset="0"/>
                <a:ea typeface="宋体" panose="02010600030101010101" pitchFamily="2" charset="-122"/>
              </a:rPr>
              <a:t>“Have you ever met large changes in life and work</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ea typeface="Times New Roman" panose="02020603050405020304" pitchFamily="18" charset="0"/>
              </a:rPr>
              <a:t> </a:t>
            </a:r>
            <a:r>
              <a:rPr lang="en-US" altLang="zh-CN" b="1">
                <a:solidFill>
                  <a:srgbClr val="FF0000"/>
                </a:solidFill>
                <a:ea typeface="Times New Roman" panose="02020603050405020304" pitchFamily="18" charset="0"/>
              </a:rPr>
              <a:t>How do you feel</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可知，作者通过提问引发读者思考，目的是吸引读者的注意力，激发他们的阅读兴趣。故选</a:t>
            </a:r>
            <a:r>
              <a:rPr lang="en-US" altLang="zh-CN" b="1">
                <a:solidFill>
                  <a:srgbClr val="FF0000"/>
                </a:solidFill>
                <a:latin typeface="Times New Roman" panose="02020603050405020304" pitchFamily="18" charset="0"/>
                <a:ea typeface="宋体" panose="02010600030101010101" pitchFamily="2" charset="-122"/>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456802"/>
            <a:ext cx="11485848" cy="2306955"/>
          </a:xfrm>
        </p:spPr>
        <p:txBody>
          <a:bodyPr/>
          <a:lstStyle/>
          <a:p>
            <a:pPr hangingPunct="0">
              <a:spcAft>
                <a:spcPts val="0"/>
              </a:spcAft>
              <a:tabLst>
                <a:tab pos="5382895"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Why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the writer begin the text by asking questions?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To catch the readers’ interest.	B. To express disagreement.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To give opinions.	D. To explain facts.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1928073" y="1575387"/>
            <a:ext cx="3835885" cy="417306"/>
          </a:xfrm>
          <a:prstGeom prst="rect">
            <a:avLst/>
          </a:prstGeom>
        </p:spPr>
      </p:pic>
      <p:sp>
        <p:nvSpPr>
          <p:cNvPr id="4" name="文本框 3"/>
          <p:cNvSpPr txBox="1"/>
          <p:nvPr/>
        </p:nvSpPr>
        <p:spPr>
          <a:xfrm>
            <a:off x="853869" y="1571458"/>
            <a:ext cx="407484" cy="461665"/>
          </a:xfrm>
          <a:prstGeom prst="rect">
            <a:avLst/>
          </a:prstGeom>
          <a:noFill/>
        </p:spPr>
        <p:txBody>
          <a:bodyPr wrap="none" rtlCol="0">
            <a:spAutoFit/>
          </a:bodyPr>
          <a:lstStyle/>
          <a:p>
            <a:pPr algn="ctr"/>
            <a:r>
              <a:rPr lang="en-US" altLang="zh-CN" sz="2400" dirty="0" smtClean="0"/>
              <a:t>A</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404901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a:solidFill>
                  <a:srgbClr val="FF0000"/>
                </a:solidFill>
                <a:latin typeface="Times New Roman" panose="02020603050405020304" pitchFamily="18" charset="0"/>
                <a:ea typeface="宋体" panose="02010600030101010101" pitchFamily="2" charset="-122"/>
              </a:rPr>
              <a:t>“Find out and then start doing less of what makes you angry and more of the things that cool you down</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可知，作者建议多做让自己内心平静的事情。故选</a:t>
            </a:r>
            <a:r>
              <a:rPr lang="en-US" altLang="zh-CN" b="1">
                <a:solidFill>
                  <a:srgbClr val="FF0000"/>
                </a:solidFill>
                <a:latin typeface="Times New Roman" panose="02020603050405020304" pitchFamily="18" charset="0"/>
                <a:ea typeface="宋体" panose="02010600030101010101" pitchFamily="2" charset="-122"/>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294191"/>
            <a:ext cx="11485848" cy="2862322"/>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What’s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writer’s suggestion about dealing with anger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Love all your friends and family.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Do more things that make you peaceful.</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Work with people you like.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Write down what makes you peaceful.</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62686" y="1408847"/>
            <a:ext cx="389850" cy="461665"/>
          </a:xfrm>
          <a:prstGeom prst="rect">
            <a:avLst/>
          </a:prstGeom>
          <a:noFill/>
        </p:spPr>
        <p:txBody>
          <a:bodyPr wrap="none" rtlCol="0">
            <a:spAutoFit/>
          </a:bodyPr>
          <a:lstStyle/>
          <a:p>
            <a:pPr algn="ctr"/>
            <a:r>
              <a:rPr lang="en-US" altLang="zh-CN" sz="2400" dirty="0" smtClean="0"/>
              <a:t>B</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p:nvPr/>
        </p:nvSpPr>
        <p:spPr bwMode="auto">
          <a:xfrm>
            <a:off x="360854" y="395493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观点态度题。根据</a:t>
            </a:r>
            <a:r>
              <a:rPr lang="en-US" altLang="zh-CN" b="1">
                <a:solidFill>
                  <a:srgbClr val="FF0000"/>
                </a:solidFill>
                <a:latin typeface="Times New Roman" panose="02020603050405020304" pitchFamily="18" charset="0"/>
                <a:ea typeface="宋体" panose="02010600030101010101" pitchFamily="2" charset="-122"/>
              </a:rPr>
              <a:t>“That kind of advice can get pretty boring</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 But that doesn’t make it less true</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可知，作者认为这种建议是有价值的。故选</a:t>
            </a:r>
            <a:r>
              <a:rPr lang="en-US" altLang="zh-CN" b="1">
                <a:solidFill>
                  <a:srgbClr val="FF0000"/>
                </a:solidFill>
                <a:latin typeface="Times New Roman" panose="02020603050405020304" pitchFamily="18" charset="0"/>
                <a:ea typeface="宋体" panose="02010600030101010101" pitchFamily="2" charset="-122"/>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722768"/>
            <a:ext cx="11485848" cy="2306955"/>
          </a:xfrm>
        </p:spPr>
        <p:txBody>
          <a:bodyPr/>
          <a:lstStyle/>
          <a:p>
            <a:pPr hangingPunct="0">
              <a:spcAft>
                <a:spcPts val="0"/>
              </a:spcAft>
              <a:tabLst>
                <a:tab pos="5654675"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According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writer,which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the following best describes the last piece of advice?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Harmful.	B. Strange.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Valuable.	D. Interesting.</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1932345" y="1838713"/>
            <a:ext cx="4190095" cy="481070"/>
          </a:xfrm>
          <a:prstGeom prst="rect">
            <a:avLst/>
          </a:prstGeom>
        </p:spPr>
      </p:pic>
      <p:sp>
        <p:nvSpPr>
          <p:cNvPr id="4" name="文本框 3"/>
          <p:cNvSpPr txBox="1"/>
          <p:nvPr/>
        </p:nvSpPr>
        <p:spPr>
          <a:xfrm>
            <a:off x="853869" y="1837424"/>
            <a:ext cx="407484" cy="461665"/>
          </a:xfrm>
          <a:prstGeom prst="rect">
            <a:avLst/>
          </a:prstGeom>
          <a:noFill/>
        </p:spPr>
        <p:txBody>
          <a:bodyPr wrap="none" rtlCol="0">
            <a:spAutoFit/>
          </a:bodyPr>
          <a:lstStyle/>
          <a:p>
            <a:pPr algn="ctr"/>
            <a:r>
              <a:rPr lang="en-US" altLang="zh-CN" sz="2400" dirty="0" smtClean="0"/>
              <a:t>C</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gn="ctr">
          <a:defRPr sz="2400" dirty="0"/>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2851</Words>
  <Application>WPS 演示</Application>
  <PresentationFormat>自定义</PresentationFormat>
  <Paragraphs>45</Paragraphs>
  <Slides>8</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8</vt:i4>
      </vt:variant>
    </vt:vector>
  </HeadingPairs>
  <TitlesOfParts>
    <vt:vector size="18"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單行道</cp:lastModifiedBy>
  <cp:revision>468</cp:revision>
  <dcterms:created xsi:type="dcterms:W3CDTF">2020-11-06T05:24:00Z</dcterms:created>
  <dcterms:modified xsi:type="dcterms:W3CDTF">2025-09-18T05:54:22Z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183F53B07990440590EEDC2FFA382F57_12</vt:lpwstr>
  </property>
</Properties>
</file>